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237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4FC78A-3D3E-4852-BAC0-315120436C42}" type="datetimeFigureOut">
              <a:rPr lang="en-GB" smtClean="0"/>
              <a:t>26/01/2023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49E7BB-3D46-45F9-B7FC-9CA89FBBD19E}" type="slidenum">
              <a:rPr lang="en-GB" smtClean="0"/>
              <a:t>‹#›</a:t>
            </a:fld>
            <a:endParaRPr lang="en-GB"/>
          </a:p>
        </p:txBody>
      </p:sp>
    </p:spTree>
    <p:extLst>
      <p:ext uri="{BB962C8B-B14F-4D97-AF65-F5344CB8AC3E}">
        <p14:creationId xmlns:p14="http://schemas.microsoft.com/office/powerpoint/2010/main" val="225057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4FC78A-3D3E-4852-BAC0-315120436C42}" type="datetimeFigureOut">
              <a:rPr lang="en-GB" smtClean="0"/>
              <a:t>26/01/2023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49E7BB-3D46-45F9-B7FC-9CA89FBBD19E}" type="slidenum">
              <a:rPr lang="en-GB" smtClean="0"/>
              <a:t>‹#›</a:t>
            </a:fld>
            <a:endParaRPr lang="en-GB"/>
          </a:p>
        </p:txBody>
      </p:sp>
    </p:spTree>
    <p:extLst>
      <p:ext uri="{BB962C8B-B14F-4D97-AF65-F5344CB8AC3E}">
        <p14:creationId xmlns:p14="http://schemas.microsoft.com/office/powerpoint/2010/main" val="2521858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4FC78A-3D3E-4852-BAC0-315120436C42}" type="datetimeFigureOut">
              <a:rPr lang="en-GB" smtClean="0"/>
              <a:t>26/01/2023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49E7BB-3D46-45F9-B7FC-9CA89FBBD19E}" type="slidenum">
              <a:rPr lang="en-GB" smtClean="0"/>
              <a:t>‹#›</a:t>
            </a:fld>
            <a:endParaRPr lang="en-GB"/>
          </a:p>
        </p:txBody>
      </p:sp>
    </p:spTree>
    <p:extLst>
      <p:ext uri="{BB962C8B-B14F-4D97-AF65-F5344CB8AC3E}">
        <p14:creationId xmlns:p14="http://schemas.microsoft.com/office/powerpoint/2010/main" val="3035286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4FC78A-3D3E-4852-BAC0-315120436C42}" type="datetimeFigureOut">
              <a:rPr lang="en-GB" smtClean="0"/>
              <a:t>26/01/2023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49E7BB-3D46-45F9-B7FC-9CA89FBBD19E}" type="slidenum">
              <a:rPr lang="en-GB" smtClean="0"/>
              <a:t>‹#›</a:t>
            </a:fld>
            <a:endParaRPr lang="en-GB"/>
          </a:p>
        </p:txBody>
      </p:sp>
    </p:spTree>
    <p:extLst>
      <p:ext uri="{BB962C8B-B14F-4D97-AF65-F5344CB8AC3E}">
        <p14:creationId xmlns:p14="http://schemas.microsoft.com/office/powerpoint/2010/main" val="3752323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4FC78A-3D3E-4852-BAC0-315120436C42}" type="datetimeFigureOut">
              <a:rPr lang="en-GB" smtClean="0"/>
              <a:t>26/01/2023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49E7BB-3D46-45F9-B7FC-9CA89FBBD19E}" type="slidenum">
              <a:rPr lang="en-GB" smtClean="0"/>
              <a:t>‹#›</a:t>
            </a:fld>
            <a:endParaRPr lang="en-GB"/>
          </a:p>
        </p:txBody>
      </p:sp>
    </p:spTree>
    <p:extLst>
      <p:ext uri="{BB962C8B-B14F-4D97-AF65-F5344CB8AC3E}">
        <p14:creationId xmlns:p14="http://schemas.microsoft.com/office/powerpoint/2010/main" val="1985614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4FC78A-3D3E-4852-BAC0-315120436C42}" type="datetimeFigureOut">
              <a:rPr lang="en-GB" smtClean="0"/>
              <a:t>26/01/2023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49E7BB-3D46-45F9-B7FC-9CA89FBBD19E}" type="slidenum">
              <a:rPr lang="en-GB" smtClean="0"/>
              <a:t>‹#›</a:t>
            </a:fld>
            <a:endParaRPr lang="en-GB"/>
          </a:p>
        </p:txBody>
      </p:sp>
    </p:spTree>
    <p:extLst>
      <p:ext uri="{BB962C8B-B14F-4D97-AF65-F5344CB8AC3E}">
        <p14:creationId xmlns:p14="http://schemas.microsoft.com/office/powerpoint/2010/main" val="273297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4FC78A-3D3E-4852-BAC0-315120436C42}" type="datetimeFigureOut">
              <a:rPr lang="en-GB" smtClean="0"/>
              <a:t>26/01/2023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F49E7BB-3D46-45F9-B7FC-9CA89FBBD19E}" type="slidenum">
              <a:rPr lang="en-GB" smtClean="0"/>
              <a:t>‹#›</a:t>
            </a:fld>
            <a:endParaRPr lang="en-GB"/>
          </a:p>
        </p:txBody>
      </p:sp>
    </p:spTree>
    <p:extLst>
      <p:ext uri="{BB962C8B-B14F-4D97-AF65-F5344CB8AC3E}">
        <p14:creationId xmlns:p14="http://schemas.microsoft.com/office/powerpoint/2010/main" val="2387490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4FC78A-3D3E-4852-BAC0-315120436C42}" type="datetimeFigureOut">
              <a:rPr lang="en-GB" smtClean="0"/>
              <a:t>26/01/2023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F49E7BB-3D46-45F9-B7FC-9CA89FBBD19E}" type="slidenum">
              <a:rPr lang="en-GB" smtClean="0"/>
              <a:t>‹#›</a:t>
            </a:fld>
            <a:endParaRPr lang="en-GB"/>
          </a:p>
        </p:txBody>
      </p:sp>
    </p:spTree>
    <p:extLst>
      <p:ext uri="{BB962C8B-B14F-4D97-AF65-F5344CB8AC3E}">
        <p14:creationId xmlns:p14="http://schemas.microsoft.com/office/powerpoint/2010/main" val="616471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4FC78A-3D3E-4852-BAC0-315120436C42}" type="datetimeFigureOut">
              <a:rPr lang="en-GB" smtClean="0"/>
              <a:t>26/01/2023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F49E7BB-3D46-45F9-B7FC-9CA89FBBD19E}" type="slidenum">
              <a:rPr lang="en-GB" smtClean="0"/>
              <a:t>‹#›</a:t>
            </a:fld>
            <a:endParaRPr lang="en-GB"/>
          </a:p>
        </p:txBody>
      </p:sp>
    </p:spTree>
    <p:extLst>
      <p:ext uri="{BB962C8B-B14F-4D97-AF65-F5344CB8AC3E}">
        <p14:creationId xmlns:p14="http://schemas.microsoft.com/office/powerpoint/2010/main" val="2009171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224FC78A-3D3E-4852-BAC0-315120436C42}" type="datetimeFigureOut">
              <a:rPr lang="en-GB" smtClean="0"/>
              <a:t>26/01/2023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49E7BB-3D46-45F9-B7FC-9CA89FBBD19E}" type="slidenum">
              <a:rPr lang="en-GB" smtClean="0"/>
              <a:t>‹#›</a:t>
            </a:fld>
            <a:endParaRPr lang="en-GB"/>
          </a:p>
        </p:txBody>
      </p:sp>
    </p:spTree>
    <p:extLst>
      <p:ext uri="{BB962C8B-B14F-4D97-AF65-F5344CB8AC3E}">
        <p14:creationId xmlns:p14="http://schemas.microsoft.com/office/powerpoint/2010/main" val="1184513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224FC78A-3D3E-4852-BAC0-315120436C42}" type="datetimeFigureOut">
              <a:rPr lang="en-GB" smtClean="0"/>
              <a:t>26/01/2023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49E7BB-3D46-45F9-B7FC-9CA89FBBD19E}" type="slidenum">
              <a:rPr lang="en-GB" smtClean="0"/>
              <a:t>‹#›</a:t>
            </a:fld>
            <a:endParaRPr lang="en-GB"/>
          </a:p>
        </p:txBody>
      </p:sp>
    </p:spTree>
    <p:extLst>
      <p:ext uri="{BB962C8B-B14F-4D97-AF65-F5344CB8AC3E}">
        <p14:creationId xmlns:p14="http://schemas.microsoft.com/office/powerpoint/2010/main" val="760616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24FC78A-3D3E-4852-BAC0-315120436C42}" type="datetimeFigureOut">
              <a:rPr lang="en-GB" smtClean="0"/>
              <a:t>26/01/2023</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F49E7BB-3D46-45F9-B7FC-9CA89FBBD19E}" type="slidenum">
              <a:rPr lang="en-GB" smtClean="0"/>
              <a:t>‹#›</a:t>
            </a:fld>
            <a:endParaRPr lang="en-GB"/>
          </a:p>
        </p:txBody>
      </p:sp>
    </p:spTree>
    <p:extLst>
      <p:ext uri="{BB962C8B-B14F-4D97-AF65-F5344CB8AC3E}">
        <p14:creationId xmlns:p14="http://schemas.microsoft.com/office/powerpoint/2010/main" val="10630561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0014" y="70031"/>
            <a:ext cx="5155072" cy="769441"/>
          </a:xfrm>
          <a:prstGeom prst="rect">
            <a:avLst/>
          </a:prstGeom>
          <a:noFill/>
          <a:ln>
            <a:solidFill>
              <a:schemeClr val="tx1">
                <a:lumMod val="95000"/>
                <a:lumOff val="5000"/>
              </a:schemeClr>
            </a:solidFill>
          </a:ln>
        </p:spPr>
        <p:txBody>
          <a:bodyPr wrap="square" rtlCol="0">
            <a:spAutoFit/>
          </a:bodyPr>
          <a:lstStyle/>
          <a:p>
            <a:pPr algn="ctr"/>
            <a:r>
              <a:rPr lang="en-GB" sz="2400" b="1" spc="38" dirty="0">
                <a:ln w="9525" cmpd="sng">
                  <a:solidFill>
                    <a:srgbClr val="00B050"/>
                  </a:solidFill>
                  <a:prstDash val="solid"/>
                </a:ln>
                <a:solidFill>
                  <a:srgbClr val="92D050"/>
                </a:solidFill>
                <a:latin typeface="Century Gothic" panose="020B0502020202020204" pitchFamily="34" charset="0"/>
              </a:rPr>
              <a:t>Curriculum Newsletter</a:t>
            </a:r>
          </a:p>
          <a:p>
            <a:pPr algn="ctr"/>
            <a:r>
              <a:rPr lang="en-GB" sz="2000" b="1" spc="38" dirty="0">
                <a:ln w="9525" cmpd="sng">
                  <a:solidFill>
                    <a:srgbClr val="92D050"/>
                  </a:solidFill>
                  <a:prstDash val="solid"/>
                </a:ln>
                <a:solidFill>
                  <a:srgbClr val="00B050"/>
                </a:solidFill>
                <a:latin typeface="Century Gothic" panose="020B0502020202020204" pitchFamily="34" charset="0"/>
              </a:rPr>
              <a:t>Class: </a:t>
            </a:r>
            <a:r>
              <a:rPr lang="en-GB" sz="2000" b="1" spc="38" dirty="0" smtClean="0">
                <a:ln w="9525" cmpd="sng">
                  <a:solidFill>
                    <a:srgbClr val="92D050"/>
                  </a:solidFill>
                  <a:prstDash val="solid"/>
                </a:ln>
                <a:solidFill>
                  <a:srgbClr val="00B050"/>
                </a:solidFill>
                <a:latin typeface="Century Gothic" panose="020B0502020202020204" pitchFamily="34" charset="0"/>
              </a:rPr>
              <a:t>9 - Hawks</a:t>
            </a:r>
            <a:r>
              <a:rPr lang="en-GB" sz="2000" b="1" spc="38" dirty="0">
                <a:ln w="9525" cmpd="sng">
                  <a:solidFill>
                    <a:srgbClr val="92D050"/>
                  </a:solidFill>
                  <a:prstDash val="solid"/>
                </a:ln>
                <a:solidFill>
                  <a:srgbClr val="00B050"/>
                </a:solidFill>
                <a:latin typeface="Century Gothic" panose="020B0502020202020204" pitchFamily="34" charset="0"/>
              </a:rPr>
              <a:t>	Term</a:t>
            </a:r>
            <a:r>
              <a:rPr lang="en-GB" sz="2000" b="1" spc="38" dirty="0" smtClean="0">
                <a:ln w="9525" cmpd="sng">
                  <a:solidFill>
                    <a:srgbClr val="92D050"/>
                  </a:solidFill>
                  <a:prstDash val="solid"/>
                </a:ln>
                <a:solidFill>
                  <a:srgbClr val="00B050"/>
                </a:solidFill>
                <a:latin typeface="Century Gothic" panose="020B0502020202020204" pitchFamily="34" charset="0"/>
              </a:rPr>
              <a:t>: Spring 1</a:t>
            </a:r>
            <a:endParaRPr lang="en-GB" sz="2000" b="1" spc="38" dirty="0">
              <a:ln w="9525" cmpd="sng">
                <a:solidFill>
                  <a:srgbClr val="92D050"/>
                </a:solidFill>
                <a:prstDash val="solid"/>
              </a:ln>
              <a:solidFill>
                <a:srgbClr val="00B050"/>
              </a:solidFill>
              <a:latin typeface="Century Gothic" panose="020B0502020202020204" pitchFamily="34"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5794" y="199123"/>
            <a:ext cx="1404413" cy="521640"/>
          </a:xfrm>
          <a:prstGeom prst="rect">
            <a:avLst/>
          </a:prstGeom>
        </p:spPr>
      </p:pic>
      <p:pic>
        <p:nvPicPr>
          <p:cNvPr id="3" name="Picture 2"/>
          <p:cNvPicPr>
            <a:picLocks noChangeAspect="1"/>
          </p:cNvPicPr>
          <p:nvPr/>
        </p:nvPicPr>
        <p:blipFill rotWithShape="1">
          <a:blip r:embed="rId3"/>
          <a:srcRect l="32631" t="32589" r="61206" b="56989"/>
          <a:stretch/>
        </p:blipFill>
        <p:spPr>
          <a:xfrm>
            <a:off x="117082" y="1032649"/>
            <a:ext cx="680678" cy="647093"/>
          </a:xfrm>
          <a:prstGeom prst="rect">
            <a:avLst/>
          </a:prstGeom>
        </p:spPr>
      </p:pic>
      <p:sp>
        <p:nvSpPr>
          <p:cNvPr id="8" name="Rectangle 7"/>
          <p:cNvSpPr/>
          <p:nvPr/>
        </p:nvSpPr>
        <p:spPr>
          <a:xfrm>
            <a:off x="5292762" y="70031"/>
            <a:ext cx="1478527" cy="7694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p:nvSpPr>
        <p:spPr>
          <a:xfrm>
            <a:off x="78827" y="923432"/>
            <a:ext cx="3331347" cy="874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763793" y="945036"/>
            <a:ext cx="2646381" cy="830997"/>
          </a:xfrm>
          <a:prstGeom prst="rect">
            <a:avLst/>
          </a:prstGeom>
          <a:noFill/>
        </p:spPr>
        <p:txBody>
          <a:bodyPr wrap="square" rtlCol="0">
            <a:spAutoFit/>
          </a:bodyPr>
          <a:lstStyle/>
          <a:p>
            <a:pPr algn="ctr"/>
            <a:r>
              <a:rPr lang="en-GB" sz="1200" dirty="0">
                <a:latin typeface="Century Gothic" panose="020B0502020202020204" pitchFamily="34" charset="0"/>
              </a:rPr>
              <a:t>Our topic this term is Extreme Earth. In Spring 1 we are focusing </a:t>
            </a:r>
            <a:r>
              <a:rPr lang="en-GB" sz="1200" dirty="0" smtClean="0">
                <a:latin typeface="Century Gothic" panose="020B0502020202020204" pitchFamily="34" charset="0"/>
              </a:rPr>
              <a:t>on global warming </a:t>
            </a:r>
            <a:r>
              <a:rPr lang="en-GB" sz="1200" smtClean="0">
                <a:latin typeface="Century Gothic" panose="020B0502020202020204" pitchFamily="34" charset="0"/>
              </a:rPr>
              <a:t>and volcanoes. </a:t>
            </a:r>
            <a:endParaRPr lang="en-GB" sz="1200" dirty="0">
              <a:latin typeface="Century Gothic" panose="020B0502020202020204" pitchFamily="34" charset="0"/>
            </a:endParaRPr>
          </a:p>
        </p:txBody>
      </p:sp>
      <p:sp>
        <p:nvSpPr>
          <p:cNvPr id="34" name="Rectangle 33"/>
          <p:cNvSpPr/>
          <p:nvPr/>
        </p:nvSpPr>
        <p:spPr>
          <a:xfrm>
            <a:off x="3453204" y="923432"/>
            <a:ext cx="3331347" cy="874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p:cNvSpPr txBox="1"/>
          <p:nvPr/>
        </p:nvSpPr>
        <p:spPr>
          <a:xfrm>
            <a:off x="4234991" y="945036"/>
            <a:ext cx="2439906" cy="646331"/>
          </a:xfrm>
          <a:prstGeom prst="rect">
            <a:avLst/>
          </a:prstGeom>
          <a:noFill/>
        </p:spPr>
        <p:txBody>
          <a:bodyPr wrap="square" rtlCol="0">
            <a:spAutoFit/>
          </a:bodyPr>
          <a:lstStyle/>
          <a:p>
            <a:pPr algn="ctr"/>
            <a:r>
              <a:rPr lang="en-GB" sz="1200" dirty="0" smtClean="0">
                <a:latin typeface="Century Gothic" panose="020B0502020202020204" pitchFamily="34" charset="0"/>
              </a:rPr>
              <a:t>Our key text this term is a non-fiction text called The Big Picture: Extreme Earth. </a:t>
            </a:r>
            <a:endParaRPr lang="en-GB" sz="1200" dirty="0">
              <a:latin typeface="Century Gothic" panose="020B0502020202020204" pitchFamily="34" charset="0"/>
            </a:endParaRPr>
          </a:p>
        </p:txBody>
      </p:sp>
      <p:pic>
        <p:nvPicPr>
          <p:cNvPr id="37" name="Picture 36"/>
          <p:cNvPicPr>
            <a:picLocks noChangeAspect="1"/>
          </p:cNvPicPr>
          <p:nvPr/>
        </p:nvPicPr>
        <p:blipFill rotWithShape="1">
          <a:blip r:embed="rId4"/>
          <a:srcRect l="33987" t="22679" r="59387" b="67321"/>
          <a:stretch/>
        </p:blipFill>
        <p:spPr>
          <a:xfrm>
            <a:off x="2524578" y="1942910"/>
            <a:ext cx="862149" cy="731520"/>
          </a:xfrm>
          <a:prstGeom prst="rect">
            <a:avLst/>
          </a:prstGeom>
        </p:spPr>
      </p:pic>
      <p:pic>
        <p:nvPicPr>
          <p:cNvPr id="36" name="Picture 35"/>
          <p:cNvPicPr>
            <a:picLocks noChangeAspect="1"/>
          </p:cNvPicPr>
          <p:nvPr/>
        </p:nvPicPr>
        <p:blipFill rotWithShape="1">
          <a:blip r:embed="rId3"/>
          <a:srcRect l="41787" t="32762" r="52050" b="56816"/>
          <a:stretch/>
        </p:blipFill>
        <p:spPr>
          <a:xfrm>
            <a:off x="3570482" y="1018245"/>
            <a:ext cx="680678" cy="647093"/>
          </a:xfrm>
          <a:prstGeom prst="rect">
            <a:avLst/>
          </a:prstGeom>
        </p:spPr>
      </p:pic>
      <p:sp>
        <p:nvSpPr>
          <p:cNvPr id="38" name="Rectangle 37"/>
          <p:cNvSpPr/>
          <p:nvPr/>
        </p:nvSpPr>
        <p:spPr>
          <a:xfrm>
            <a:off x="78827" y="1906766"/>
            <a:ext cx="3331347" cy="23135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p:cNvSpPr txBox="1"/>
          <p:nvPr/>
        </p:nvSpPr>
        <p:spPr>
          <a:xfrm>
            <a:off x="210640" y="2052112"/>
            <a:ext cx="2457446" cy="338554"/>
          </a:xfrm>
          <a:prstGeom prst="rect">
            <a:avLst/>
          </a:prstGeom>
          <a:noFill/>
        </p:spPr>
        <p:txBody>
          <a:bodyPr wrap="square" rtlCol="0">
            <a:spAutoFit/>
          </a:bodyPr>
          <a:lstStyle/>
          <a:p>
            <a:pPr algn="ctr"/>
            <a:r>
              <a:rPr lang="en-GB" sz="1600" b="1" dirty="0" smtClean="0">
                <a:ln>
                  <a:solidFill>
                    <a:srgbClr val="92D050"/>
                  </a:solidFill>
                </a:ln>
                <a:solidFill>
                  <a:srgbClr val="00B050"/>
                </a:solidFill>
                <a:latin typeface="Century Gothic" panose="020B0502020202020204" pitchFamily="34" charset="0"/>
              </a:rPr>
              <a:t>MY COMMUNICATION</a:t>
            </a:r>
            <a:endParaRPr lang="en-GB" sz="1600" b="1" dirty="0">
              <a:ln>
                <a:solidFill>
                  <a:srgbClr val="92D050"/>
                </a:solidFill>
              </a:ln>
              <a:solidFill>
                <a:srgbClr val="00B050"/>
              </a:solidFill>
              <a:latin typeface="Century Gothic" panose="020B0502020202020204" pitchFamily="34" charset="0"/>
            </a:endParaRPr>
          </a:p>
        </p:txBody>
      </p:sp>
      <p:sp>
        <p:nvSpPr>
          <p:cNvPr id="45" name="TextBox 44"/>
          <p:cNvSpPr txBox="1"/>
          <p:nvPr/>
        </p:nvSpPr>
        <p:spPr>
          <a:xfrm>
            <a:off x="90577" y="2492068"/>
            <a:ext cx="3331347" cy="1785104"/>
          </a:xfrm>
          <a:prstGeom prst="rect">
            <a:avLst/>
          </a:prstGeom>
          <a:noFill/>
        </p:spPr>
        <p:txBody>
          <a:bodyPr wrap="square" rtlCol="0">
            <a:spAutoFit/>
          </a:bodyPr>
          <a:lstStyle/>
          <a:p>
            <a:pPr algn="ctr"/>
            <a:r>
              <a:rPr lang="en-GB" sz="1100" dirty="0" smtClean="0">
                <a:latin typeface="Century Gothic" panose="020B0502020202020204" pitchFamily="34" charset="0"/>
              </a:rPr>
              <a:t>In reading and writing sessions we are using our key text to learn more about the features of non-fiction books and how we can use the contents page. We are using the information from this and other sources to then write an information booklet of our own. We have lots of opportunities for partner/group talk to continue to develop our speaking and listening skills. We are also developing our phonics skills through daily phonics sessions.   </a:t>
            </a:r>
            <a:endParaRPr lang="en-GB" sz="1100" dirty="0">
              <a:latin typeface="Century Gothic" panose="020B0502020202020204" pitchFamily="34" charset="0"/>
            </a:endParaRPr>
          </a:p>
        </p:txBody>
      </p:sp>
      <p:pic>
        <p:nvPicPr>
          <p:cNvPr id="50" name="Picture 49"/>
          <p:cNvPicPr>
            <a:picLocks noChangeAspect="1"/>
          </p:cNvPicPr>
          <p:nvPr/>
        </p:nvPicPr>
        <p:blipFill rotWithShape="1">
          <a:blip r:embed="rId4"/>
          <a:srcRect l="51376" t="43673" r="41998" b="46327"/>
          <a:stretch/>
        </p:blipFill>
        <p:spPr>
          <a:xfrm>
            <a:off x="5893899" y="1942910"/>
            <a:ext cx="862149" cy="731520"/>
          </a:xfrm>
          <a:prstGeom prst="rect">
            <a:avLst/>
          </a:prstGeom>
        </p:spPr>
      </p:pic>
      <p:sp>
        <p:nvSpPr>
          <p:cNvPr id="51" name="Rectangle 50"/>
          <p:cNvSpPr/>
          <p:nvPr/>
        </p:nvSpPr>
        <p:spPr>
          <a:xfrm>
            <a:off x="3448148" y="1906766"/>
            <a:ext cx="3331347" cy="23135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p:cNvSpPr txBox="1"/>
          <p:nvPr/>
        </p:nvSpPr>
        <p:spPr>
          <a:xfrm>
            <a:off x="3483344" y="2000063"/>
            <a:ext cx="2457446" cy="584775"/>
          </a:xfrm>
          <a:prstGeom prst="rect">
            <a:avLst/>
          </a:prstGeom>
          <a:noFill/>
        </p:spPr>
        <p:txBody>
          <a:bodyPr wrap="square" rtlCol="0">
            <a:spAutoFit/>
          </a:bodyPr>
          <a:lstStyle/>
          <a:p>
            <a:pPr algn="ctr"/>
            <a:r>
              <a:rPr lang="en-GB" sz="1600" b="1" dirty="0" smtClean="0">
                <a:ln>
                  <a:solidFill>
                    <a:srgbClr val="92D050"/>
                  </a:solidFill>
                </a:ln>
                <a:solidFill>
                  <a:srgbClr val="00B050"/>
                </a:solidFill>
                <a:latin typeface="Century Gothic" panose="020B0502020202020204" pitchFamily="34" charset="0"/>
              </a:rPr>
              <a:t>MY THINKING AND PROBLEM SOLVING</a:t>
            </a:r>
            <a:endParaRPr lang="en-GB" sz="1600" b="1" dirty="0">
              <a:ln>
                <a:solidFill>
                  <a:srgbClr val="92D050"/>
                </a:solidFill>
              </a:ln>
              <a:solidFill>
                <a:srgbClr val="00B050"/>
              </a:solidFill>
              <a:latin typeface="Century Gothic" panose="020B0502020202020204" pitchFamily="34" charset="0"/>
            </a:endParaRPr>
          </a:p>
        </p:txBody>
      </p:sp>
      <p:sp>
        <p:nvSpPr>
          <p:cNvPr id="53" name="TextBox 52"/>
          <p:cNvSpPr txBox="1"/>
          <p:nvPr/>
        </p:nvSpPr>
        <p:spPr>
          <a:xfrm>
            <a:off x="3459898" y="2598398"/>
            <a:ext cx="3331347" cy="1615827"/>
          </a:xfrm>
          <a:prstGeom prst="rect">
            <a:avLst/>
          </a:prstGeom>
          <a:noFill/>
        </p:spPr>
        <p:txBody>
          <a:bodyPr wrap="square" rtlCol="0">
            <a:spAutoFit/>
          </a:bodyPr>
          <a:lstStyle/>
          <a:p>
            <a:pPr algn="ctr"/>
            <a:r>
              <a:rPr lang="en-GB" sz="1100" dirty="0" smtClean="0">
                <a:latin typeface="Century Gothic" panose="020B0502020202020204" pitchFamily="34" charset="0"/>
              </a:rPr>
              <a:t>In maths, we are continuing to focus on place value including odd and even numbers and estimating. We are also learning more about 2D and 3D shapes including being able to describe their properties and sort them according to different criteria. In science, we are learning about rocks and erosion of different types of rocks, creating volcanic eruptions and melting ice like the ice caps. </a:t>
            </a:r>
            <a:endParaRPr lang="en-GB" sz="1100" dirty="0">
              <a:latin typeface="Century Gothic" panose="020B0502020202020204" pitchFamily="34" charset="0"/>
            </a:endParaRPr>
          </a:p>
        </p:txBody>
      </p:sp>
      <p:pic>
        <p:nvPicPr>
          <p:cNvPr id="54" name="Picture 53"/>
          <p:cNvPicPr>
            <a:picLocks noChangeAspect="1"/>
          </p:cNvPicPr>
          <p:nvPr/>
        </p:nvPicPr>
        <p:blipFill rotWithShape="1">
          <a:blip r:embed="rId4"/>
          <a:srcRect l="21284" t="65788" r="72090" b="24212"/>
          <a:stretch/>
        </p:blipFill>
        <p:spPr>
          <a:xfrm>
            <a:off x="2536328" y="4348758"/>
            <a:ext cx="862149" cy="731520"/>
          </a:xfrm>
          <a:prstGeom prst="rect">
            <a:avLst/>
          </a:prstGeom>
        </p:spPr>
      </p:pic>
      <p:sp>
        <p:nvSpPr>
          <p:cNvPr id="55" name="Rectangle 54"/>
          <p:cNvSpPr/>
          <p:nvPr/>
        </p:nvSpPr>
        <p:spPr>
          <a:xfrm>
            <a:off x="90577" y="4312614"/>
            <a:ext cx="3331347" cy="23135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p:cNvSpPr txBox="1"/>
          <p:nvPr/>
        </p:nvSpPr>
        <p:spPr>
          <a:xfrm>
            <a:off x="102327" y="4518155"/>
            <a:ext cx="2457446" cy="338554"/>
          </a:xfrm>
          <a:prstGeom prst="rect">
            <a:avLst/>
          </a:prstGeom>
          <a:noFill/>
        </p:spPr>
        <p:txBody>
          <a:bodyPr wrap="square" rtlCol="0">
            <a:spAutoFit/>
          </a:bodyPr>
          <a:lstStyle/>
          <a:p>
            <a:pPr algn="ctr"/>
            <a:r>
              <a:rPr lang="en-GB" sz="1600" b="1" dirty="0" smtClean="0">
                <a:ln>
                  <a:solidFill>
                    <a:srgbClr val="92D050"/>
                  </a:solidFill>
                </a:ln>
                <a:solidFill>
                  <a:srgbClr val="00B050"/>
                </a:solidFill>
                <a:latin typeface="Century Gothic" panose="020B0502020202020204" pitchFamily="34" charset="0"/>
              </a:rPr>
              <a:t>MY PSED</a:t>
            </a:r>
            <a:endParaRPr lang="en-GB" sz="1600" b="1" dirty="0">
              <a:ln>
                <a:solidFill>
                  <a:srgbClr val="92D050"/>
                </a:solidFill>
              </a:ln>
              <a:solidFill>
                <a:srgbClr val="00B050"/>
              </a:solidFill>
              <a:latin typeface="Century Gothic" panose="020B0502020202020204" pitchFamily="34" charset="0"/>
            </a:endParaRPr>
          </a:p>
        </p:txBody>
      </p:sp>
      <p:sp>
        <p:nvSpPr>
          <p:cNvPr id="57" name="TextBox 56"/>
          <p:cNvSpPr txBox="1"/>
          <p:nvPr/>
        </p:nvSpPr>
        <p:spPr>
          <a:xfrm>
            <a:off x="102327" y="5034934"/>
            <a:ext cx="3331347" cy="1615827"/>
          </a:xfrm>
          <a:prstGeom prst="rect">
            <a:avLst/>
          </a:prstGeom>
          <a:noFill/>
        </p:spPr>
        <p:txBody>
          <a:bodyPr wrap="square" rtlCol="0">
            <a:spAutoFit/>
          </a:bodyPr>
          <a:lstStyle/>
          <a:p>
            <a:pPr algn="ctr"/>
            <a:r>
              <a:rPr lang="en-GB" sz="1100" dirty="0" smtClean="0">
                <a:latin typeface="Century Gothic" panose="020B0502020202020204" pitchFamily="34" charset="0"/>
              </a:rPr>
              <a:t>Our PSED sessions are based around respectful friendships and relationships, including talking about our privacy and consent. We will also learn more about online safety and protection. </a:t>
            </a:r>
          </a:p>
          <a:p>
            <a:pPr algn="ctr"/>
            <a:r>
              <a:rPr lang="en-GB" sz="1100" dirty="0" smtClean="0">
                <a:latin typeface="Century Gothic" panose="020B0502020202020204" pitchFamily="34" charset="0"/>
              </a:rPr>
              <a:t>In PE, we are going to be learning a new sport called table cricket that we are very lucky to have members of Nottinghamshire County Cricket team in to teach us. </a:t>
            </a:r>
            <a:endParaRPr lang="en-GB" sz="1100" dirty="0">
              <a:latin typeface="Century Gothic" panose="020B0502020202020204" pitchFamily="34" charset="0"/>
            </a:endParaRPr>
          </a:p>
        </p:txBody>
      </p:sp>
      <p:pic>
        <p:nvPicPr>
          <p:cNvPr id="58" name="Picture 57"/>
          <p:cNvPicPr>
            <a:picLocks noChangeAspect="1"/>
          </p:cNvPicPr>
          <p:nvPr/>
        </p:nvPicPr>
        <p:blipFill rotWithShape="1">
          <a:blip r:embed="rId4"/>
          <a:srcRect l="33176" t="65788" r="60198" b="24212"/>
          <a:stretch/>
        </p:blipFill>
        <p:spPr>
          <a:xfrm>
            <a:off x="5905649" y="4348758"/>
            <a:ext cx="862149" cy="731520"/>
          </a:xfrm>
          <a:prstGeom prst="rect">
            <a:avLst/>
          </a:prstGeom>
        </p:spPr>
      </p:pic>
      <p:sp>
        <p:nvSpPr>
          <p:cNvPr id="59" name="Rectangle 58"/>
          <p:cNvSpPr/>
          <p:nvPr/>
        </p:nvSpPr>
        <p:spPr>
          <a:xfrm>
            <a:off x="3459898" y="4312614"/>
            <a:ext cx="3331347" cy="23135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TextBox 59"/>
          <p:cNvSpPr txBox="1"/>
          <p:nvPr/>
        </p:nvSpPr>
        <p:spPr>
          <a:xfrm>
            <a:off x="3517758" y="4528976"/>
            <a:ext cx="2457446" cy="338554"/>
          </a:xfrm>
          <a:prstGeom prst="rect">
            <a:avLst/>
          </a:prstGeom>
          <a:noFill/>
        </p:spPr>
        <p:txBody>
          <a:bodyPr wrap="square" rtlCol="0">
            <a:spAutoFit/>
          </a:bodyPr>
          <a:lstStyle/>
          <a:p>
            <a:pPr algn="ctr"/>
            <a:r>
              <a:rPr lang="en-GB" sz="1600" b="1" dirty="0" smtClean="0">
                <a:ln>
                  <a:solidFill>
                    <a:srgbClr val="92D050"/>
                  </a:solidFill>
                </a:ln>
                <a:solidFill>
                  <a:srgbClr val="00B050"/>
                </a:solidFill>
                <a:latin typeface="Century Gothic" panose="020B0502020202020204" pitchFamily="34" charset="0"/>
              </a:rPr>
              <a:t>MY CREATIVITY</a:t>
            </a:r>
            <a:endParaRPr lang="en-GB" sz="1600" b="1" dirty="0">
              <a:ln>
                <a:solidFill>
                  <a:srgbClr val="92D050"/>
                </a:solidFill>
              </a:ln>
              <a:solidFill>
                <a:srgbClr val="00B050"/>
              </a:solidFill>
              <a:latin typeface="Century Gothic" panose="020B0502020202020204" pitchFamily="34" charset="0"/>
            </a:endParaRPr>
          </a:p>
        </p:txBody>
      </p:sp>
      <p:pic>
        <p:nvPicPr>
          <p:cNvPr id="62" name="Picture 61"/>
          <p:cNvPicPr>
            <a:picLocks noChangeAspect="1"/>
          </p:cNvPicPr>
          <p:nvPr/>
        </p:nvPicPr>
        <p:blipFill rotWithShape="1">
          <a:blip r:embed="rId4"/>
          <a:srcRect l="50566" t="65788" r="42808" b="24212"/>
          <a:stretch/>
        </p:blipFill>
        <p:spPr>
          <a:xfrm>
            <a:off x="2723252" y="6722707"/>
            <a:ext cx="675225" cy="572918"/>
          </a:xfrm>
          <a:prstGeom prst="rect">
            <a:avLst/>
          </a:prstGeom>
        </p:spPr>
      </p:pic>
      <p:sp>
        <p:nvSpPr>
          <p:cNvPr id="61" name="TextBox 60"/>
          <p:cNvSpPr txBox="1"/>
          <p:nvPr/>
        </p:nvSpPr>
        <p:spPr>
          <a:xfrm>
            <a:off x="3471648" y="5004246"/>
            <a:ext cx="3331347" cy="1615827"/>
          </a:xfrm>
          <a:prstGeom prst="rect">
            <a:avLst/>
          </a:prstGeom>
          <a:noFill/>
        </p:spPr>
        <p:txBody>
          <a:bodyPr wrap="square" rtlCol="0">
            <a:spAutoFit/>
          </a:bodyPr>
          <a:lstStyle/>
          <a:p>
            <a:pPr algn="ctr"/>
            <a:r>
              <a:rPr lang="en-GB" sz="1100" dirty="0" smtClean="0">
                <a:latin typeface="Century Gothic" panose="020B0502020202020204" pitchFamily="34" charset="0"/>
              </a:rPr>
              <a:t>For food technology we are working on our cutting and chopping skills this half term to develop our accuracy and ability to use sharp knives. We will be celebrating Chinese New Year by going to the shops to buy some ingredients, make the food and then try it. We are covering a range of art styles and techniques based around our Extreme Earth topic. </a:t>
            </a:r>
            <a:endParaRPr lang="en-GB" sz="1100" dirty="0">
              <a:latin typeface="Century Gothic" panose="020B0502020202020204" pitchFamily="34" charset="0"/>
            </a:endParaRPr>
          </a:p>
        </p:txBody>
      </p:sp>
      <p:sp>
        <p:nvSpPr>
          <p:cNvPr id="63" name="Rectangle 62"/>
          <p:cNvSpPr/>
          <p:nvPr/>
        </p:nvSpPr>
        <p:spPr>
          <a:xfrm>
            <a:off x="90577" y="6718462"/>
            <a:ext cx="3331347" cy="23135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TextBox 63"/>
          <p:cNvSpPr txBox="1"/>
          <p:nvPr/>
        </p:nvSpPr>
        <p:spPr>
          <a:xfrm>
            <a:off x="117082" y="6853864"/>
            <a:ext cx="2457446" cy="338554"/>
          </a:xfrm>
          <a:prstGeom prst="rect">
            <a:avLst/>
          </a:prstGeom>
          <a:noFill/>
        </p:spPr>
        <p:txBody>
          <a:bodyPr wrap="square" rtlCol="0">
            <a:spAutoFit/>
          </a:bodyPr>
          <a:lstStyle/>
          <a:p>
            <a:pPr algn="ctr"/>
            <a:r>
              <a:rPr lang="en-GB" sz="1600" b="1" dirty="0" smtClean="0">
                <a:ln>
                  <a:solidFill>
                    <a:srgbClr val="92D050"/>
                  </a:solidFill>
                </a:ln>
                <a:solidFill>
                  <a:srgbClr val="00B050"/>
                </a:solidFill>
                <a:latin typeface="Century Gothic" panose="020B0502020202020204" pitchFamily="34" charset="0"/>
              </a:rPr>
              <a:t>THE WORLD ABOUT ME</a:t>
            </a:r>
            <a:endParaRPr lang="en-GB" sz="1600" b="1" dirty="0">
              <a:ln>
                <a:solidFill>
                  <a:srgbClr val="92D050"/>
                </a:solidFill>
              </a:ln>
              <a:solidFill>
                <a:srgbClr val="00B050"/>
              </a:solidFill>
              <a:latin typeface="Century Gothic" panose="020B0502020202020204" pitchFamily="34" charset="0"/>
            </a:endParaRPr>
          </a:p>
        </p:txBody>
      </p:sp>
      <p:sp>
        <p:nvSpPr>
          <p:cNvPr id="67" name="Rectangle 66"/>
          <p:cNvSpPr/>
          <p:nvPr/>
        </p:nvSpPr>
        <p:spPr>
          <a:xfrm>
            <a:off x="3459898" y="6718462"/>
            <a:ext cx="3331347" cy="23135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TextBox 64"/>
          <p:cNvSpPr txBox="1"/>
          <p:nvPr/>
        </p:nvSpPr>
        <p:spPr>
          <a:xfrm>
            <a:off x="57561" y="7162532"/>
            <a:ext cx="3491655" cy="2123658"/>
          </a:xfrm>
          <a:prstGeom prst="rect">
            <a:avLst/>
          </a:prstGeom>
          <a:noFill/>
        </p:spPr>
        <p:txBody>
          <a:bodyPr wrap="square" rtlCol="0">
            <a:spAutoFit/>
          </a:bodyPr>
          <a:lstStyle/>
          <a:p>
            <a:pPr algn="ctr"/>
            <a:r>
              <a:rPr lang="en-GB" sz="1100" dirty="0" smtClean="0">
                <a:latin typeface="Century Gothic" panose="020B0502020202020204" pitchFamily="34" charset="0"/>
              </a:rPr>
              <a:t>We are learning about maps </a:t>
            </a:r>
          </a:p>
          <a:p>
            <a:pPr algn="ctr"/>
            <a:r>
              <a:rPr lang="en-GB" sz="1100" dirty="0" smtClean="0">
                <a:latin typeface="Century Gothic" panose="020B0502020202020204" pitchFamily="34" charset="0"/>
              </a:rPr>
              <a:t>and other geography skills this half term as well as learning about the world through our access to the community. </a:t>
            </a:r>
          </a:p>
          <a:p>
            <a:pPr algn="ctr"/>
            <a:r>
              <a:rPr lang="en-GB" sz="1100" dirty="0" smtClean="0">
                <a:latin typeface="Century Gothic" panose="020B0502020202020204" pitchFamily="34" charset="0"/>
              </a:rPr>
              <a:t>Our </a:t>
            </a:r>
            <a:r>
              <a:rPr lang="en-GB" sz="1100" dirty="0">
                <a:latin typeface="Century Gothic" panose="020B0502020202020204" pitchFamily="34" charset="0"/>
              </a:rPr>
              <a:t>Friday Theme Days:</a:t>
            </a:r>
          </a:p>
          <a:p>
            <a:pPr algn="ctr"/>
            <a:r>
              <a:rPr lang="en-GB" sz="1100" dirty="0">
                <a:latin typeface="Century Gothic" panose="020B0502020202020204" pitchFamily="34" charset="0"/>
              </a:rPr>
              <a:t>6</a:t>
            </a:r>
            <a:r>
              <a:rPr lang="en-GB" sz="1100" baseline="30000" dirty="0">
                <a:latin typeface="Century Gothic" panose="020B0502020202020204" pitchFamily="34" charset="0"/>
              </a:rPr>
              <a:t>th</a:t>
            </a:r>
            <a:r>
              <a:rPr lang="en-GB" sz="1100" dirty="0">
                <a:latin typeface="Century Gothic" panose="020B0502020202020204" pitchFamily="34" charset="0"/>
              </a:rPr>
              <a:t> January – Extreme Earth Topic Introduction</a:t>
            </a:r>
          </a:p>
          <a:p>
            <a:pPr algn="ctr"/>
            <a:r>
              <a:rPr lang="en-GB" sz="1100" dirty="0">
                <a:latin typeface="Century Gothic" panose="020B0502020202020204" pitchFamily="34" charset="0"/>
              </a:rPr>
              <a:t>13</a:t>
            </a:r>
            <a:r>
              <a:rPr lang="en-GB" sz="1100" baseline="30000" dirty="0">
                <a:latin typeface="Century Gothic" panose="020B0502020202020204" pitchFamily="34" charset="0"/>
              </a:rPr>
              <a:t>th</a:t>
            </a:r>
            <a:r>
              <a:rPr lang="en-GB" sz="1100" dirty="0">
                <a:latin typeface="Century Gothic" panose="020B0502020202020204" pitchFamily="34" charset="0"/>
              </a:rPr>
              <a:t> January – RE Day: Belonging </a:t>
            </a:r>
          </a:p>
          <a:p>
            <a:pPr algn="ctr"/>
            <a:r>
              <a:rPr lang="en-GB" sz="1100" dirty="0">
                <a:latin typeface="Century Gothic" panose="020B0502020202020204" pitchFamily="34" charset="0"/>
              </a:rPr>
              <a:t>20</a:t>
            </a:r>
            <a:r>
              <a:rPr lang="en-GB" sz="1100" baseline="30000" dirty="0">
                <a:latin typeface="Century Gothic" panose="020B0502020202020204" pitchFamily="34" charset="0"/>
              </a:rPr>
              <a:t>th</a:t>
            </a:r>
            <a:r>
              <a:rPr lang="en-GB" sz="1100" dirty="0">
                <a:latin typeface="Century Gothic" panose="020B0502020202020204" pitchFamily="34" charset="0"/>
              </a:rPr>
              <a:t> January – Chinese New Year</a:t>
            </a:r>
          </a:p>
          <a:p>
            <a:pPr algn="ctr"/>
            <a:r>
              <a:rPr lang="en-GB" sz="1100" dirty="0">
                <a:latin typeface="Century Gothic" panose="020B0502020202020204" pitchFamily="34" charset="0"/>
              </a:rPr>
              <a:t>27</a:t>
            </a:r>
            <a:r>
              <a:rPr lang="en-GB" sz="1100" baseline="30000" dirty="0">
                <a:latin typeface="Century Gothic" panose="020B0502020202020204" pitchFamily="34" charset="0"/>
              </a:rPr>
              <a:t>th</a:t>
            </a:r>
            <a:r>
              <a:rPr lang="en-GB" sz="1100" dirty="0">
                <a:latin typeface="Century Gothic" panose="020B0502020202020204" pitchFamily="34" charset="0"/>
              </a:rPr>
              <a:t> January – Burns Night </a:t>
            </a:r>
          </a:p>
          <a:p>
            <a:pPr algn="ctr"/>
            <a:r>
              <a:rPr lang="en-GB" sz="1100" dirty="0">
                <a:latin typeface="Century Gothic" panose="020B0502020202020204" pitchFamily="34" charset="0"/>
              </a:rPr>
              <a:t>3</a:t>
            </a:r>
            <a:r>
              <a:rPr lang="en-GB" sz="1100" baseline="30000" dirty="0">
                <a:latin typeface="Century Gothic" panose="020B0502020202020204" pitchFamily="34" charset="0"/>
              </a:rPr>
              <a:t>rd</a:t>
            </a:r>
            <a:r>
              <a:rPr lang="en-GB" sz="1100" dirty="0">
                <a:latin typeface="Century Gothic" panose="020B0502020202020204" pitchFamily="34" charset="0"/>
              </a:rPr>
              <a:t> February – Children’s Mental Health Week</a:t>
            </a:r>
          </a:p>
          <a:p>
            <a:pPr algn="ctr"/>
            <a:r>
              <a:rPr lang="en-GB" sz="1100" dirty="0">
                <a:latin typeface="Century Gothic" panose="020B0502020202020204" pitchFamily="34" charset="0"/>
              </a:rPr>
              <a:t>10</a:t>
            </a:r>
            <a:r>
              <a:rPr lang="en-GB" sz="1100" baseline="30000" dirty="0">
                <a:latin typeface="Century Gothic" panose="020B0502020202020204" pitchFamily="34" charset="0"/>
              </a:rPr>
              <a:t>th</a:t>
            </a:r>
            <a:r>
              <a:rPr lang="en-GB" sz="1100" dirty="0">
                <a:latin typeface="Century Gothic" panose="020B0502020202020204" pitchFamily="34" charset="0"/>
              </a:rPr>
              <a:t> February – Valentine’s Day</a:t>
            </a:r>
          </a:p>
          <a:p>
            <a:pPr algn="ctr"/>
            <a:endParaRPr lang="en-GB" sz="1100" dirty="0">
              <a:latin typeface="Century Gothic" panose="020B0502020202020204" pitchFamily="34" charset="0"/>
            </a:endParaRPr>
          </a:p>
        </p:txBody>
      </p:sp>
      <p:pic>
        <p:nvPicPr>
          <p:cNvPr id="70" name="Picture 69"/>
          <p:cNvPicPr>
            <a:picLocks noChangeAspect="1"/>
          </p:cNvPicPr>
          <p:nvPr/>
        </p:nvPicPr>
        <p:blipFill rotWithShape="1">
          <a:blip r:embed="rId5"/>
          <a:srcRect l="38873" t="21969" r="56442" b="67614"/>
          <a:stretch/>
        </p:blipFill>
        <p:spPr>
          <a:xfrm>
            <a:off x="6181891" y="6753455"/>
            <a:ext cx="493006" cy="616257"/>
          </a:xfrm>
          <a:prstGeom prst="rect">
            <a:avLst/>
          </a:prstGeom>
        </p:spPr>
      </p:pic>
      <p:sp>
        <p:nvSpPr>
          <p:cNvPr id="68" name="TextBox 67"/>
          <p:cNvSpPr txBox="1"/>
          <p:nvPr/>
        </p:nvSpPr>
        <p:spPr>
          <a:xfrm>
            <a:off x="3517758" y="6934824"/>
            <a:ext cx="2457446" cy="338554"/>
          </a:xfrm>
          <a:prstGeom prst="rect">
            <a:avLst/>
          </a:prstGeom>
          <a:noFill/>
        </p:spPr>
        <p:txBody>
          <a:bodyPr wrap="square" rtlCol="0">
            <a:spAutoFit/>
          </a:bodyPr>
          <a:lstStyle/>
          <a:p>
            <a:pPr algn="ctr"/>
            <a:r>
              <a:rPr lang="en-GB" sz="1600" b="1" dirty="0" smtClean="0">
                <a:ln>
                  <a:solidFill>
                    <a:srgbClr val="92D050"/>
                  </a:solidFill>
                </a:ln>
                <a:solidFill>
                  <a:srgbClr val="00B050"/>
                </a:solidFill>
                <a:latin typeface="Century Gothic" panose="020B0502020202020204" pitchFamily="34" charset="0"/>
              </a:rPr>
              <a:t>OTHER INFORMATION</a:t>
            </a:r>
            <a:endParaRPr lang="en-GB" sz="1600" b="1" dirty="0">
              <a:ln>
                <a:solidFill>
                  <a:srgbClr val="92D050"/>
                </a:solidFill>
              </a:ln>
              <a:solidFill>
                <a:srgbClr val="00B050"/>
              </a:solidFill>
              <a:latin typeface="Century Gothic" panose="020B0502020202020204" pitchFamily="34" charset="0"/>
            </a:endParaRPr>
          </a:p>
        </p:txBody>
      </p:sp>
      <p:sp>
        <p:nvSpPr>
          <p:cNvPr id="69" name="TextBox 68"/>
          <p:cNvSpPr txBox="1"/>
          <p:nvPr/>
        </p:nvSpPr>
        <p:spPr>
          <a:xfrm>
            <a:off x="3471648" y="7293131"/>
            <a:ext cx="3331347" cy="1954381"/>
          </a:xfrm>
          <a:prstGeom prst="rect">
            <a:avLst/>
          </a:prstGeom>
          <a:noFill/>
        </p:spPr>
        <p:txBody>
          <a:bodyPr wrap="square" rtlCol="0">
            <a:spAutoFit/>
          </a:bodyPr>
          <a:lstStyle/>
          <a:p>
            <a:pPr algn="ctr"/>
            <a:r>
              <a:rPr lang="en-GB" sz="1100" dirty="0" smtClean="0">
                <a:latin typeface="Century Gothic" panose="020B0502020202020204" pitchFamily="34" charset="0"/>
              </a:rPr>
              <a:t>Mondays we talk about and share our news of what we were doing over the weekend.</a:t>
            </a:r>
          </a:p>
          <a:p>
            <a:pPr algn="ctr"/>
            <a:r>
              <a:rPr lang="en-GB" sz="1100" dirty="0" smtClean="0">
                <a:latin typeface="Century Gothic" panose="020B0502020202020204" pitchFamily="34" charset="0"/>
              </a:rPr>
              <a:t>We have PE every Wednesday. </a:t>
            </a:r>
          </a:p>
          <a:p>
            <a:pPr algn="ctr"/>
            <a:r>
              <a:rPr lang="en-GB" sz="1100" dirty="0" smtClean="0">
                <a:latin typeface="Century Gothic" panose="020B0502020202020204" pitchFamily="34" charset="0"/>
              </a:rPr>
              <a:t>Thursdays is our community day where we will spend time accessing the shops, cafes and Sherwood Pines this half term. </a:t>
            </a:r>
          </a:p>
          <a:p>
            <a:pPr algn="ctr"/>
            <a:r>
              <a:rPr lang="en-GB" sz="1100" dirty="0" smtClean="0">
                <a:latin typeface="Century Gothic" panose="020B0502020202020204" pitchFamily="34" charset="0"/>
              </a:rPr>
              <a:t>On Fridays we have lunch in the hall with learners from other classes. </a:t>
            </a:r>
          </a:p>
          <a:p>
            <a:pPr algn="ctr"/>
            <a:r>
              <a:rPr lang="en-GB" sz="1100" dirty="0" smtClean="0">
                <a:latin typeface="Century Gothic" panose="020B0502020202020204" pitchFamily="34" charset="0"/>
              </a:rPr>
              <a:t>We sometimes work with Class 1 from Primary to nurture our caring natures. </a:t>
            </a:r>
          </a:p>
          <a:p>
            <a:pPr algn="ctr"/>
            <a:endParaRPr lang="en-GB" sz="1100" dirty="0">
              <a:latin typeface="Century Gothic" panose="020B0502020202020204" pitchFamily="34" charset="0"/>
            </a:endParaRPr>
          </a:p>
        </p:txBody>
      </p:sp>
    </p:spTree>
    <p:extLst>
      <p:ext uri="{BB962C8B-B14F-4D97-AF65-F5344CB8AC3E}">
        <p14:creationId xmlns:p14="http://schemas.microsoft.com/office/powerpoint/2010/main" val="2821026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488</Words>
  <Application>Microsoft Office PowerPoint</Application>
  <PresentationFormat>On-screen Show (4:3)</PresentationFormat>
  <Paragraphs>29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 Clayton</dc:creator>
  <cp:lastModifiedBy>C Hoop</cp:lastModifiedBy>
  <cp:revision>14</cp:revision>
  <dcterms:created xsi:type="dcterms:W3CDTF">2022-08-26T14:08:50Z</dcterms:created>
  <dcterms:modified xsi:type="dcterms:W3CDTF">2023-01-26T14:43:22Z</dcterms:modified>
</cp:coreProperties>
</file>