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6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7BC"/>
    <a:srgbClr val="C9085B"/>
    <a:srgbClr val="CA4692"/>
    <a:srgbClr val="009285"/>
    <a:srgbClr val="A673AE"/>
    <a:srgbClr val="8E348B"/>
    <a:srgbClr val="A573AF"/>
    <a:srgbClr val="66196B"/>
    <a:srgbClr val="699327"/>
    <a:srgbClr val="87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84" y="96"/>
      </p:cViewPr>
      <p:guideLst>
        <p:guide orient="horz" pos="211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PowerPoint Instructions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5740041" cy="44233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First, click the </a:t>
            </a:r>
            <a:r>
              <a:rPr lang="en-GB" sz="1600" b="1" dirty="0">
                <a:solidFill>
                  <a:srgbClr val="2CB7BC"/>
                </a:solidFill>
              </a:rPr>
              <a:t>show</a:t>
            </a:r>
            <a:r>
              <a:rPr lang="en-GB" sz="1600" dirty="0">
                <a:solidFill>
                  <a:schemeClr val="tx1"/>
                </a:solidFill>
              </a:rPr>
              <a:t> button to reveal groups of magical characters.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Then, click on the </a:t>
            </a:r>
            <a:r>
              <a:rPr lang="en-GB" sz="1600" b="1" dirty="0">
                <a:solidFill>
                  <a:srgbClr val="2CB7BC"/>
                </a:solidFill>
              </a:rPr>
              <a:t>magic wand </a:t>
            </a:r>
            <a:r>
              <a:rPr lang="en-GB" sz="1600" dirty="0">
                <a:solidFill>
                  <a:schemeClr val="tx1"/>
                </a:solidFill>
              </a:rPr>
              <a:t>in the corner to reveal open-ended, challenging questions.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Click on the </a:t>
            </a:r>
            <a:r>
              <a:rPr lang="en-GB" sz="1600" b="1" dirty="0">
                <a:solidFill>
                  <a:srgbClr val="2CB7BC"/>
                </a:solidFill>
              </a:rPr>
              <a:t>rainbow</a:t>
            </a:r>
            <a:r>
              <a:rPr lang="en-GB" sz="1600" dirty="0">
                <a:solidFill>
                  <a:schemeClr val="tx1"/>
                </a:solidFill>
              </a:rPr>
              <a:t> when you are ready to reveal to the children how many characters there are.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If you would like the option to cover up the characters during the discussion to avoid the children counting them too early, </a:t>
            </a:r>
            <a:r>
              <a:rPr lang="en-GB" sz="1600" dirty="0">
                <a:solidFill>
                  <a:schemeClr val="tx1"/>
                </a:solidFill>
              </a:rPr>
              <a:t>please click on the </a:t>
            </a:r>
            <a:r>
              <a:rPr lang="en-GB" sz="1600" b="1" dirty="0">
                <a:solidFill>
                  <a:srgbClr val="2CB7BC"/>
                </a:solidFill>
              </a:rPr>
              <a:t>hide</a:t>
            </a:r>
            <a:r>
              <a:rPr lang="en-GB" sz="1600" dirty="0">
                <a:solidFill>
                  <a:schemeClr val="tx1"/>
                </a:solidFill>
              </a:rPr>
              <a:t> button</a:t>
            </a:r>
            <a:r>
              <a:rPr lang="en-GB" sz="1600" dirty="0">
                <a:solidFill>
                  <a:schemeClr val="tx1"/>
                </a:solidFill>
              </a:rPr>
              <a:t>. To reveal them, click the </a:t>
            </a:r>
            <a:r>
              <a:rPr lang="en-GB" sz="1600" b="1" dirty="0">
                <a:solidFill>
                  <a:srgbClr val="2CB7BC"/>
                </a:solidFill>
              </a:rPr>
              <a:t>show</a:t>
            </a:r>
            <a:r>
              <a:rPr lang="en-GB" sz="1600" dirty="0">
                <a:solidFill>
                  <a:schemeClr val="tx1"/>
                </a:solidFill>
              </a:rPr>
              <a:t> button again.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This PowerPoint contains an optional problem-solving activity on the last slide.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91" y="2316181"/>
            <a:ext cx="1856147" cy="39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Unicorns?</a:t>
            </a:r>
          </a:p>
        </p:txBody>
      </p:sp>
      <p:grpSp>
        <p:nvGrpSpPr>
          <p:cNvPr id="25" name="unicorns 1"/>
          <p:cNvGrpSpPr/>
          <p:nvPr/>
        </p:nvGrpSpPr>
        <p:grpSpPr>
          <a:xfrm>
            <a:off x="4866331" y="3429000"/>
            <a:ext cx="2699351" cy="1094074"/>
            <a:chOff x="587916" y="3694113"/>
            <a:chExt cx="3160600" cy="12810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16" y="3694113"/>
              <a:ext cx="1601519" cy="12810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247" y="3694449"/>
              <a:ext cx="1484269" cy="1141325"/>
            </a:xfrm>
            <a:prstGeom prst="rect">
              <a:avLst/>
            </a:prstGeom>
          </p:spPr>
        </p:pic>
      </p:grpSp>
      <p:grpSp>
        <p:nvGrpSpPr>
          <p:cNvPr id="24" name="unicorns 2"/>
          <p:cNvGrpSpPr/>
          <p:nvPr/>
        </p:nvGrpSpPr>
        <p:grpSpPr>
          <a:xfrm>
            <a:off x="1413613" y="3293010"/>
            <a:ext cx="2646533" cy="2085327"/>
            <a:chOff x="3771240" y="3020705"/>
            <a:chExt cx="3098758" cy="24416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29" y="3511729"/>
              <a:ext cx="1484269" cy="11413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40" y="3020705"/>
              <a:ext cx="1601519" cy="12810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69" y="4321036"/>
              <a:ext cx="1484269" cy="1141325"/>
            </a:xfrm>
            <a:prstGeom prst="rect">
              <a:avLst/>
            </a:prstGeom>
          </p:spPr>
        </p:pic>
      </p:grp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Can you explain what an estimation means?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Can you see any groups of unicorns? How can this help you to estimate?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unicorns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5</a:t>
            </a:r>
            <a:endParaRPr lang="en-GB" b="1" dirty="0"/>
          </a:p>
        </p:txBody>
      </p:sp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sp>
        <p:nvSpPr>
          <p:cNvPr id="6" name="Arrow: Right 5">
            <a:hlinkClick r:id="rId9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7" name="Arrow: Left 6">
            <a:hlinkClick r:id="rId10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Wizards?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Can you describe the groups of wizards?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A5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Do you think it will be a larger number of wizards than the unicorns?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wizards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10</a:t>
            </a:r>
            <a:endParaRPr lang="en-GB" sz="1100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grpSp>
        <p:nvGrpSpPr>
          <p:cNvPr id="7" name="wizards 2"/>
          <p:cNvGrpSpPr/>
          <p:nvPr/>
        </p:nvGrpSpPr>
        <p:grpSpPr>
          <a:xfrm>
            <a:off x="857854" y="3497937"/>
            <a:ext cx="1687605" cy="1270800"/>
            <a:chOff x="812213" y="3497938"/>
            <a:chExt cx="1687605" cy="127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13" y="3497939"/>
              <a:ext cx="812507" cy="127079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311" y="3497938"/>
              <a:ext cx="812507" cy="1270799"/>
            </a:xfrm>
            <a:prstGeom prst="rect">
              <a:avLst/>
            </a:prstGeom>
          </p:spPr>
        </p:pic>
      </p:grpSp>
      <p:grpSp>
        <p:nvGrpSpPr>
          <p:cNvPr id="6" name="wizards 3"/>
          <p:cNvGrpSpPr/>
          <p:nvPr/>
        </p:nvGrpSpPr>
        <p:grpSpPr>
          <a:xfrm>
            <a:off x="3062182" y="3077969"/>
            <a:ext cx="1568025" cy="2541598"/>
            <a:chOff x="3035268" y="3136153"/>
            <a:chExt cx="1568025" cy="254159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859" y="3136153"/>
              <a:ext cx="812507" cy="127079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268" y="4406952"/>
              <a:ext cx="812507" cy="127079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786" y="3832018"/>
              <a:ext cx="812507" cy="1270799"/>
            </a:xfrm>
            <a:prstGeom prst="rect">
              <a:avLst/>
            </a:prstGeom>
          </p:spPr>
        </p:pic>
      </p:grpSp>
      <p:grpSp>
        <p:nvGrpSpPr>
          <p:cNvPr id="8" name="wizards 5"/>
          <p:cNvGrpSpPr/>
          <p:nvPr/>
        </p:nvGrpSpPr>
        <p:grpSpPr>
          <a:xfrm>
            <a:off x="5010401" y="3209536"/>
            <a:ext cx="3437801" cy="2588645"/>
            <a:chOff x="5010401" y="3276778"/>
            <a:chExt cx="3437801" cy="258864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401" y="3276779"/>
              <a:ext cx="812507" cy="127079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499" y="3276778"/>
              <a:ext cx="812507" cy="127079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597" y="3291971"/>
              <a:ext cx="812507" cy="12707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695" y="3291970"/>
              <a:ext cx="812507" cy="127079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752" y="4594624"/>
              <a:ext cx="812507" cy="1270799"/>
            </a:xfrm>
            <a:prstGeom prst="rect">
              <a:avLst/>
            </a:prstGeom>
          </p:spPr>
        </p:pic>
      </p:grpSp>
      <p:sp>
        <p:nvSpPr>
          <p:cNvPr id="43" name="Arrow: Right 42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44" name="Arrow: Left 43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9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Elves?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Do you think there are more or less elves than wizards? Why?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 What can help you to estimate the number of elves here?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 How many elves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7</a:t>
            </a:r>
            <a:endParaRPr lang="en-GB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214" y="3271635"/>
            <a:ext cx="2872068" cy="1288534"/>
            <a:chOff x="927214" y="3383928"/>
            <a:chExt cx="2872068" cy="12885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14" y="3383928"/>
              <a:ext cx="918838" cy="128853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38" y="3383928"/>
              <a:ext cx="918838" cy="128853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44" y="3383928"/>
              <a:ext cx="918838" cy="128853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572000" y="3115323"/>
            <a:ext cx="2872068" cy="2667883"/>
            <a:chOff x="4572000" y="3227616"/>
            <a:chExt cx="2872068" cy="26678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227616"/>
              <a:ext cx="918838" cy="12885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924" y="3227616"/>
              <a:ext cx="918838" cy="12885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230" y="3227616"/>
              <a:ext cx="918838" cy="128853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633" y="4606965"/>
              <a:ext cx="918838" cy="1288534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40" name="Arrow: Left 39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Witches?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Can you tell me about how the witches are grouped?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A5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Would 20 be a close estimate for the number of witches? Why not?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witches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6</a:t>
            </a:r>
            <a:endParaRPr lang="en-GB" sz="1100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7251" y="3155996"/>
            <a:ext cx="1583907" cy="1764648"/>
            <a:chOff x="755650" y="3331831"/>
            <a:chExt cx="1583907" cy="17646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3331831"/>
              <a:ext cx="716997" cy="17646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560" y="3331831"/>
              <a:ext cx="716997" cy="176464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984070" y="3837971"/>
            <a:ext cx="1583907" cy="1764648"/>
            <a:chOff x="755650" y="3331831"/>
            <a:chExt cx="1583907" cy="176464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3331831"/>
              <a:ext cx="716997" cy="17646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560" y="3331831"/>
              <a:ext cx="716997" cy="176464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177664" y="3137141"/>
            <a:ext cx="1583907" cy="1764648"/>
            <a:chOff x="755650" y="3331831"/>
            <a:chExt cx="1583907" cy="17646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3331831"/>
              <a:ext cx="716997" cy="17646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560" y="3331831"/>
              <a:ext cx="716997" cy="1764648"/>
            </a:xfrm>
            <a:prstGeom prst="rect">
              <a:avLst/>
            </a:prstGeom>
          </p:spPr>
        </p:pic>
      </p:grpSp>
      <p:sp>
        <p:nvSpPr>
          <p:cNvPr id="47" name="Arrow: Right 46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48" name="Arrow: Left 47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5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Dragons?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I can see a dragon on its own here, what can you see?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Do you think there are a large number of dragons? Why?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dragons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9</a:t>
            </a:r>
            <a:endParaRPr lang="en-GB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1" y="3579540"/>
            <a:ext cx="1004572" cy="7406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40272" y="3224658"/>
            <a:ext cx="2026963" cy="740677"/>
            <a:chOff x="2732981" y="3572646"/>
            <a:chExt cx="2630053" cy="96105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568" y="3572646"/>
              <a:ext cx="1303466" cy="96105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981" y="3572646"/>
              <a:ext cx="1303465" cy="9610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260468" y="3579541"/>
            <a:ext cx="3091370" cy="757889"/>
            <a:chOff x="2659934" y="2888322"/>
            <a:chExt cx="4011155" cy="9833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934" y="2910655"/>
              <a:ext cx="1303465" cy="96105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036" y="2896436"/>
              <a:ext cx="1303465" cy="96105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624" y="2888322"/>
              <a:ext cx="1303465" cy="96105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194246" y="4741214"/>
            <a:ext cx="3091370" cy="757889"/>
            <a:chOff x="2659934" y="2888322"/>
            <a:chExt cx="4011155" cy="98338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934" y="2910655"/>
              <a:ext cx="1303465" cy="96105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036" y="2896436"/>
              <a:ext cx="1303465" cy="96105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624" y="2888322"/>
              <a:ext cx="1303465" cy="961053"/>
            </a:xfrm>
            <a:prstGeom prst="rect">
              <a:avLst/>
            </a:prstGeom>
          </p:spPr>
        </p:pic>
      </p:grpSp>
      <p:sp>
        <p:nvSpPr>
          <p:cNvPr id="50" name="Arrow: Right 49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51" name="Arrow: Left 50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8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Problem-Solving Slide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38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eight witches have lost their wands and hats!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sp>
        <p:nvSpPr>
          <p:cNvPr id="31" name="text 1"/>
          <p:cNvSpPr/>
          <p:nvPr/>
        </p:nvSpPr>
        <p:spPr>
          <a:xfrm>
            <a:off x="729050" y="1777042"/>
            <a:ext cx="6870268" cy="38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Without counting, can you tell me:</a:t>
            </a:r>
          </a:p>
        </p:txBody>
      </p:sp>
      <p:sp>
        <p:nvSpPr>
          <p:cNvPr id="32" name="text 1"/>
          <p:cNvSpPr/>
          <p:nvPr/>
        </p:nvSpPr>
        <p:spPr>
          <a:xfrm>
            <a:off x="1085968" y="3234254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8E348B"/>
                </a:solidFill>
              </a:rPr>
              <a:t>Can you tell me a little bit more about why you think this?</a:t>
            </a:r>
          </a:p>
        </p:txBody>
      </p:sp>
      <p:sp>
        <p:nvSpPr>
          <p:cNvPr id="33" name="text 1"/>
          <p:cNvSpPr/>
          <p:nvPr/>
        </p:nvSpPr>
        <p:spPr>
          <a:xfrm>
            <a:off x="1085968" y="2524679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8E348B"/>
                </a:solidFill>
              </a:rPr>
              <a:t>Why not? How do you know?</a:t>
            </a:r>
          </a:p>
        </p:txBody>
      </p:sp>
      <p:sp>
        <p:nvSpPr>
          <p:cNvPr id="34" name="text 1"/>
          <p:cNvSpPr/>
          <p:nvPr/>
        </p:nvSpPr>
        <p:spPr>
          <a:xfrm>
            <a:off x="1085968" y="2879467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9285"/>
                </a:solidFill>
              </a:rPr>
              <a:t>Do you think there will there be enough hats for each witch?</a:t>
            </a:r>
          </a:p>
        </p:txBody>
      </p:sp>
      <p:sp>
        <p:nvSpPr>
          <p:cNvPr id="35" name="text 1"/>
          <p:cNvSpPr/>
          <p:nvPr/>
        </p:nvSpPr>
        <p:spPr>
          <a:xfrm>
            <a:off x="1085968" y="2169891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9285"/>
                </a:solidFill>
              </a:rPr>
              <a:t>Do you think there will there be enough wands there for each witch?</a:t>
            </a:r>
          </a:p>
        </p:txBody>
      </p:sp>
      <p:sp>
        <p:nvSpPr>
          <p:cNvPr id="36" name="text 1"/>
          <p:cNvSpPr/>
          <p:nvPr/>
        </p:nvSpPr>
        <p:spPr>
          <a:xfrm>
            <a:off x="755650" y="3669667"/>
            <a:ext cx="6870268" cy="38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count to check!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5650" y="4144470"/>
            <a:ext cx="7876975" cy="2164255"/>
            <a:chOff x="755650" y="4144470"/>
            <a:chExt cx="7876975" cy="2164255"/>
          </a:xfrm>
        </p:grpSpPr>
        <p:grpSp>
          <p:nvGrpSpPr>
            <p:cNvPr id="7" name="Group 6"/>
            <p:cNvGrpSpPr/>
            <p:nvPr/>
          </p:nvGrpSpPr>
          <p:grpSpPr>
            <a:xfrm>
              <a:off x="5221884" y="5007597"/>
              <a:ext cx="1279108" cy="1301128"/>
              <a:chOff x="3839830" y="4625365"/>
              <a:chExt cx="1460938" cy="1486088"/>
            </a:xfrm>
          </p:grpSpPr>
          <p:pic>
            <p:nvPicPr>
              <p:cNvPr id="18" name="wa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540" y="4643993"/>
                <a:ext cx="682228" cy="1467460"/>
              </a:xfrm>
              <a:prstGeom prst="rect">
                <a:avLst/>
              </a:prstGeom>
            </p:spPr>
          </p:pic>
          <p:pic>
            <p:nvPicPr>
              <p:cNvPr id="28" name="wa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830" y="4625365"/>
                <a:ext cx="682228" cy="1467460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041114" y="4206033"/>
              <a:ext cx="2591511" cy="1849584"/>
              <a:chOff x="5666397" y="4003797"/>
              <a:chExt cx="3279570" cy="234065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5666397" y="4003797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6917050" y="4078495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6105766" y="4780757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7446799" y="4873378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6502723" y="5593564"/>
                <a:ext cx="1499168" cy="750890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755650" y="4144470"/>
              <a:ext cx="4359643" cy="2164255"/>
              <a:chOff x="755650" y="4144470"/>
              <a:chExt cx="4359643" cy="21642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55650" y="5263784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13" name="Rectangle: Rounded Corners 12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1853818" y="5262057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49" name="Rectangle: Rounded Corners 48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/>
              <p:cNvGrpSpPr/>
              <p:nvPr/>
            </p:nvGrpSpPr>
            <p:grpSpPr>
              <a:xfrm>
                <a:off x="2950921" y="5261193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52" name="Rectangle: Rounded Corners 51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4058190" y="5259466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55" name="Rectangle: Rounded Corners 54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769539" y="4148788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58" name="Rectangle: Rounded Corners 57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/>
              <p:cNvGrpSpPr/>
              <p:nvPr/>
            </p:nvGrpSpPr>
            <p:grpSpPr>
              <a:xfrm>
                <a:off x="1867707" y="4147061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61" name="Rectangle: Rounded Corners 60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/>
              <p:cNvGrpSpPr/>
              <p:nvPr/>
            </p:nvGrpSpPr>
            <p:grpSpPr>
              <a:xfrm>
                <a:off x="2964810" y="4146197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64" name="Rectangle: Rounded Corners 63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4072079" y="4144470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67" name="Rectangle: Rounded Corners 66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2" name="Title"/>
          <p:cNvSpPr txBox="1">
            <a:spLocks/>
          </p:cNvSpPr>
          <p:nvPr/>
        </p:nvSpPr>
        <p:spPr>
          <a:xfrm>
            <a:off x="7147986" y="744260"/>
            <a:ext cx="1499567" cy="9124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8000" dirty="0">
                <a:solidFill>
                  <a:srgbClr val="009285"/>
                </a:solidFill>
                <a:latin typeface="+mn-lt"/>
              </a:rPr>
              <a:t>?</a:t>
            </a:r>
          </a:p>
        </p:txBody>
      </p:sp>
      <p:sp>
        <p:nvSpPr>
          <p:cNvPr id="83" name="Title"/>
          <p:cNvSpPr txBox="1">
            <a:spLocks/>
          </p:cNvSpPr>
          <p:nvPr/>
        </p:nvSpPr>
        <p:spPr>
          <a:xfrm rot="20929005">
            <a:off x="7482488" y="1044668"/>
            <a:ext cx="1499567" cy="9124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2CB7BC"/>
                </a:solidFill>
                <a:latin typeface="+mn-lt"/>
              </a:rPr>
              <a:t>?</a:t>
            </a:r>
          </a:p>
        </p:txBody>
      </p:sp>
      <p:sp>
        <p:nvSpPr>
          <p:cNvPr id="84" name="Arrow: Right 83">
            <a:hlinkClick r:id="rId5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end</a:t>
            </a:r>
            <a:endParaRPr lang="en-GB" sz="1600" dirty="0"/>
          </a:p>
        </p:txBody>
      </p:sp>
      <p:sp>
        <p:nvSpPr>
          <p:cNvPr id="85" name="Arrow: Left 84">
            <a:hlinkClick r:id="rId6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3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140</TotalTime>
  <Words>430</Words>
  <Application>Microsoft Office PowerPoint</Application>
  <PresentationFormat>On-screen Show (4:3)</PresentationFormat>
  <Paragraphs>77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Twinkl</vt:lpstr>
      <vt:lpstr>Arial</vt:lpstr>
      <vt:lpstr>Office Theme</vt:lpstr>
      <vt:lpstr>PowerPoint Instructions</vt:lpstr>
      <vt:lpstr>PowerPoint Presentation</vt:lpstr>
      <vt:lpstr>How Many Unicorns?</vt:lpstr>
      <vt:lpstr>How Many Wizards?</vt:lpstr>
      <vt:lpstr>How Many Elves?</vt:lpstr>
      <vt:lpstr>How Many Witches?</vt:lpstr>
      <vt:lpstr>How Many Dragons?</vt:lpstr>
      <vt:lpstr>Problem-Solving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Shantal Paley</cp:lastModifiedBy>
  <cp:revision>33</cp:revision>
  <dcterms:created xsi:type="dcterms:W3CDTF">2018-12-13T16:09:55Z</dcterms:created>
  <dcterms:modified xsi:type="dcterms:W3CDTF">2018-12-17T10:18:21Z</dcterms:modified>
</cp:coreProperties>
</file>